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3"/>
  </p:notesMasterIdLst>
  <p:handoutMasterIdLst>
    <p:handoutMasterId r:id="rId24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268" r:id="rId15"/>
    <p:sldId id="497" r:id="rId16"/>
    <p:sldId id="499" r:id="rId17"/>
    <p:sldId id="496" r:id="rId18"/>
    <p:sldId id="261" r:id="rId19"/>
    <p:sldId id="494" r:id="rId20"/>
    <p:sldId id="263" r:id="rId21"/>
    <p:sldId id="264" r:id="rId22"/>
  </p:sldIdLst>
  <p:sldSz cx="24382413" cy="13716000"/>
  <p:notesSz cx="6858000" cy="9144000"/>
  <p:embeddedFontLst>
    <p:embeddedFont>
      <p:font typeface="Bitter" pitchFamily="2" charset="77"/>
      <p:regular r:id="rId25"/>
      <p:bold r:id="rId26"/>
      <p:italic r:id="rId27"/>
      <p:boldItalic r:id="rId28"/>
    </p:embeddedFont>
    <p:embeddedFont>
      <p:font typeface="Bitter SemiBold" pitchFamily="2" charset="77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  <p:embeddedFont>
      <p:font typeface="Rubik" pitchFamily="2" charset="-79"/>
      <p:regular r:id="rId39"/>
      <p:bold r:id="rId40"/>
      <p:italic r:id="rId41"/>
      <p:boldItalic r:id="rId42"/>
    </p:embeddedFont>
    <p:embeddedFont>
      <p:font typeface="Rubik Medium" pitchFamily="2" charset="-79"/>
      <p:regular r:id="rId43"/>
      <p:italic r:id="rId44"/>
    </p:embeddedFont>
    <p:embeddedFont>
      <p:font typeface="Rubik SemiBold" pitchFamily="2" charset="-79"/>
      <p:regular r:id="rId45"/>
      <p:bold r:id="rId46"/>
      <p:italic r:id="rId47"/>
      <p:boldItalic r:id="rId48"/>
    </p:embeddedFont>
    <p:embeddedFont>
      <p:font typeface="Source Code Pro" panose="020B0509030403020204" pitchFamily="49" charset="0"/>
      <p:regular r:id="rId49"/>
      <p:bold r:id="rId50"/>
      <p:italic r:id="rId51"/>
      <p:boldItalic r:id="rId52"/>
    </p:embeddedFont>
    <p:embeddedFont>
      <p:font typeface="Source Code Pro Bold" panose="020B0509030403020204" pitchFamily="49" charset="0"/>
      <p:bold r:id="rId53"/>
      <p:italic r:id="rId54"/>
      <p:boldItalic r:id="rId55"/>
    </p:embeddedFont>
    <p:embeddedFont>
      <p:font typeface="Source Code Pro Medium" panose="020B0509030403020204" pitchFamily="49" charset="0"/>
      <p:regular r:id="rId56"/>
      <p:italic r:id="rId57"/>
    </p:embeddedFont>
  </p:embeddedFontLst>
  <p:custDataLst>
    <p:tags r:id="rId5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95"/>
            <p14:sldId id="464"/>
            <p14:sldId id="268"/>
            <p14:sldId id="497"/>
            <p14:sldId id="499"/>
            <p14:sldId id="496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CF8"/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82133" autoAdjust="0"/>
  </p:normalViewPr>
  <p:slideViewPr>
    <p:cSldViewPr snapToGrid="0">
      <p:cViewPr varScale="1">
        <p:scale>
          <a:sx n="48" d="100"/>
          <a:sy n="48" d="100"/>
        </p:scale>
        <p:origin x="2008" y="2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8" Type="http://schemas.openxmlformats.org/officeDocument/2006/relationships/slide" Target="slides/slide4.xml"/><Relationship Id="rId51" Type="http://schemas.openxmlformats.org/officeDocument/2006/relationships/font" Target="fonts/font2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6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384</c:v>
                </c:pt>
                <c:pt idx="1">
                  <c:v>254</c:v>
                </c:pt>
                <c:pt idx="2">
                  <c:v>180</c:v>
                </c:pt>
                <c:pt idx="3">
                  <c:v>127</c:v>
                </c:pt>
                <c:pt idx="4">
                  <c:v>120</c:v>
                </c:pt>
                <c:pt idx="5">
                  <c:v>117</c:v>
                </c:pt>
                <c:pt idx="6">
                  <c:v>101</c:v>
                </c:pt>
                <c:pt idx="7">
                  <c:v>67</c:v>
                </c:pt>
                <c:pt idx="8">
                  <c:v>56</c:v>
                </c:pt>
                <c:pt idx="9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2025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91C9AB4-42A1-F14A-913B-970B10FED895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C46CA2E-8AD0-A746-BE33-BC8F8E613FC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DC08E02A-0A92-AF4E-A7C1-56511462D6B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032302A4-E167-114A-B7E5-F26969519F2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0C23D8EC-C911-F14E-8389-0272AF99BE1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963F1626-73F9-B344-985D-DDBE364BE06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4AE6325C-6045-7447-9E3B-F663095C593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440EA85C-A2E4-734A-8B3F-1C6A07DEDF9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7633CF3B-AEC0-F141-AD36-93154E1D6D1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43C35C2-CD71-E949-983D-B21EC41C583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AU</c:v>
                </c:pt>
                <c:pt idx="2">
                  <c:v>GB</c:v>
                </c:pt>
                <c:pt idx="3">
                  <c:v>BE</c:v>
                </c:pt>
                <c:pt idx="4">
                  <c:v>CA</c:v>
                </c:pt>
                <c:pt idx="5">
                  <c:v>NO</c:v>
                </c:pt>
                <c:pt idx="6">
                  <c:v>NL</c:v>
                </c:pt>
                <c:pt idx="7">
                  <c:v>SE</c:v>
                </c:pt>
                <c:pt idx="8">
                  <c:v>IN</c:v>
                </c:pt>
                <c:pt idx="9">
                  <c:v>FR</c:v>
                </c:pt>
                <c:pt idx="10">
                  <c:v>OTHER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195295350</c:v>
                </c:pt>
                <c:pt idx="1">
                  <c:v>51587057</c:v>
                </c:pt>
                <c:pt idx="2">
                  <c:v>42163946</c:v>
                </c:pt>
                <c:pt idx="3">
                  <c:v>34762028</c:v>
                </c:pt>
                <c:pt idx="4">
                  <c:v>30672153</c:v>
                </c:pt>
                <c:pt idx="5">
                  <c:v>24861909</c:v>
                </c:pt>
                <c:pt idx="6">
                  <c:v>17939048</c:v>
                </c:pt>
                <c:pt idx="7">
                  <c:v>12823711</c:v>
                </c:pt>
                <c:pt idx="8">
                  <c:v>12262645</c:v>
                </c:pt>
                <c:pt idx="9">
                  <c:v>11488380</c:v>
                </c:pt>
                <c:pt idx="10">
                  <c:v>105662680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AU</c:v>
                  </c:pt>
                  <c:pt idx="2">
                    <c:v>GB</c:v>
                  </c:pt>
                  <c:pt idx="3">
                    <c:v>BE</c:v>
                  </c:pt>
                  <c:pt idx="4">
                    <c:v>CA</c:v>
                  </c:pt>
                  <c:pt idx="5">
                    <c:v>NO</c:v>
                  </c:pt>
                  <c:pt idx="6">
                    <c:v>NL</c:v>
                  </c:pt>
                  <c:pt idx="7">
                    <c:v>SE</c:v>
                  </c:pt>
                  <c:pt idx="8">
                    <c:v>IN</c:v>
                  </c:pt>
                  <c:pt idx="9">
                    <c:v>FR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3DDCBCF-AA89-8940-A0AB-99557B2911C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B0B88DA5-93B6-3644-8133-A4064832BA6E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2353CDE-EF81-304B-927C-911E925C398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4BE9036-5CE3-4742-9775-B2AEE585EEA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B8586723-1390-CD4E-A474-9CDD6FBD7B8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497EB689-EE14-6749-8C18-69DCA3C5591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EC78AF29-8DF0-E146-8610-A20CF293558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A5F8B6AA-DAFA-A34C-9D1D-7CDE9205350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D51199A7-B249-114E-BD2F-07790B162AE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1F8F087-BBF9-E94F-9E3F-7B1E7CAB887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GB</c:v>
                </c:pt>
                <c:pt idx="6">
                  <c:v>ES</c:v>
                </c:pt>
                <c:pt idx="7">
                  <c:v>DE</c:v>
                </c:pt>
                <c:pt idx="8">
                  <c:v>CA</c:v>
                </c:pt>
                <c:pt idx="9">
                  <c:v>IT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41998</c:v>
                </c:pt>
                <c:pt idx="1">
                  <c:v>35340</c:v>
                </c:pt>
                <c:pt idx="2">
                  <c:v>19086</c:v>
                </c:pt>
                <c:pt idx="3">
                  <c:v>12412</c:v>
                </c:pt>
                <c:pt idx="4">
                  <c:v>11592</c:v>
                </c:pt>
                <c:pt idx="5">
                  <c:v>10458</c:v>
                </c:pt>
                <c:pt idx="6">
                  <c:v>9408</c:v>
                </c:pt>
                <c:pt idx="7">
                  <c:v>6794</c:v>
                </c:pt>
                <c:pt idx="8">
                  <c:v>6013</c:v>
                </c:pt>
                <c:pt idx="9">
                  <c:v>5300</c:v>
                </c:pt>
                <c:pt idx="10">
                  <c:v>80990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GB</c:v>
                  </c:pt>
                  <c:pt idx="6">
                    <c:v>ES</c:v>
                  </c:pt>
                  <c:pt idx="7">
                    <c:v>DE</c:v>
                  </c:pt>
                  <c:pt idx="8">
                    <c:v>CA</c:v>
                  </c:pt>
                  <c:pt idx="9">
                    <c:v>IT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dLbl>
              <c:idx val="16"/>
              <c:layout>
                <c:manualLayout>
                  <c:x val="1.1010681561475805E-2"/>
                  <c:y val="3.5073886441284586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9053893638880269E-2"/>
                      <c:h val="3.62731946767499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E8E-FB45-A112-792A7DFB27CC}"/>
                </c:ext>
              </c:extLst>
            </c:dLbl>
            <c:dLbl>
              <c:idx val="17"/>
              <c:layout>
                <c:manualLayout>
                  <c:x val="1.1054813770781309E-2"/>
                  <c:y val="4.59154362996833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  <c:pt idx="16" formatCode="0">
                  <c:v>2254</c:v>
                </c:pt>
                <c:pt idx="17">
                  <c:v>1267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7"/>
              <c:layout>
                <c:manualLayout>
                  <c:x val="3.1248273592075168E-3"/>
                  <c:y val="-7.652572716613906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17">
                  <c:v>2534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1B-B94C-A191-C18933AA6F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Latin America</c:v>
                </c:pt>
                <c:pt idx="3">
                  <c:v>North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75</c:v>
                </c:pt>
                <c:pt idx="1">
                  <c:v>151</c:v>
                </c:pt>
                <c:pt idx="2">
                  <c:v>332</c:v>
                </c:pt>
                <c:pt idx="3">
                  <c:v>337</c:v>
                </c:pt>
                <c:pt idx="4">
                  <c:v>636</c:v>
                </c:pt>
                <c:pt idx="5">
                  <c:v>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Latin America</c:v>
                </c:pt>
                <c:pt idx="3">
                  <c:v>North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131</c:v>
                </c:pt>
                <c:pt idx="1">
                  <c:v>268</c:v>
                </c:pt>
                <c:pt idx="2">
                  <c:v>725</c:v>
                </c:pt>
                <c:pt idx="3">
                  <c:v>586</c:v>
                </c:pt>
                <c:pt idx="4">
                  <c:v>924</c:v>
                </c:pt>
                <c:pt idx="5">
                  <c:v>1546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14/10/2025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14/10/2025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494445287d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g3494445287d_0_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community of editors is doing a huge work to update </a:t>
            </a:r>
            <a:r>
              <a:rPr lang="en-GB" dirty="0" err="1"/>
              <a:t>GRSciColl</a:t>
            </a:r>
            <a:r>
              <a:rPr lang="en-GB" dirty="0"/>
              <a:t>. In 2024 alone, 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more than 1600 entries were added to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. At the core of the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work are our Nodes and the GBIF Regional support teams which have been working on reaching out to institutions in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as an entry point to sharing GBIF data.</a:t>
            </a:r>
            <a:endParaRPr dirty="0"/>
          </a:p>
        </p:txBody>
      </p:sp>
      <p:sp>
        <p:nvSpPr>
          <p:cNvPr id="1234" name="Google Shape;1234;g3494445287d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fld id="{00000000-1234-1234-1234-123412341234}" type="slidenum">
              <a:rPr lang="en-GB" sz="1200" u="none" strike="noStrike" cap="none">
                <a:solidFill>
                  <a:srgbClr val="000000"/>
                </a:solidFill>
              </a:rPr>
              <a:t>11</a:t>
            </a:fld>
            <a:endParaRPr sz="120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F28C6-B627-2258-A961-DE1F7922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8BCE7-B376-27D2-B287-FDD036964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216E1-6521-DCCF-9652-927DDDD83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E7B2-31C3-A144-B52A-DAB91BA5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21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6E6D-30CC-CAB5-5506-881D34CD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C762D-8107-0A66-1E13-5651BCA0C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6273E-656B-75D6-3AD2-FAEE7EF1E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E0A78-67DE-0C8C-4BF9-EDF27E0CE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96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321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DOWNLOAD ADJUSTMENTS FOR USERS ≥500 DOWNLOADS FOR JAN-SEPT 2025: AT (1) 2084; AU (1): 961; BE (2): 1440; BR (7): 14717; CA (2): 1358; CH (2): 2474; CN (18): 33554; CZ (2): 2308; DE (4): 2552 ; DK (2): 5583; ES (3): 4034; FR (2): 1597; GB (15): 171162; HR (1): 1977; IL (2) 4302; IN (1): 667; IT (3): 3047; JP (2) 4676; KR (2): 8477; MO (1): 2163; MX (3): 7919; NL (3): 7755; PT (2): 1508; RO (1): 559; TH (1): 1583; TW (1) 2947; US (18): 42321; ZA (2): 31504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10/14/25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10/14/25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89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14/10/2025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34" r:id="rId2"/>
    <p:sldLayoutId id="2147483728" r:id="rId3"/>
    <p:sldLayoutId id="2147483729" r:id="rId4"/>
    <p:sldLayoutId id="2147483818" r:id="rId5"/>
    <p:sldLayoutId id="2147483819" r:id="rId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year=2025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tific-collections.gbif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metabarcod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1 October 2025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https://www.gbif.org/resource/search?contentType=literature&amp;year=2025&amp;literatureType=journal&amp;relevance=GBIF_USED&amp;peerReview=true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2025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36795839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2025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386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529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273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486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112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113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238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80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171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100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104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56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78</a:t>
                      </a:r>
                      <a:endParaRPr lang="en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304750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CF8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494445287d_0_544"/>
          <p:cNvSpPr/>
          <p:nvPr/>
        </p:nvSpPr>
        <p:spPr>
          <a:xfrm>
            <a:off x="9401157" y="3901188"/>
            <a:ext cx="5707800" cy="5707800"/>
          </a:xfrm>
          <a:prstGeom prst="ellipse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vv</a:t>
            </a:r>
            <a:endParaRPr/>
          </a:p>
        </p:txBody>
      </p:sp>
      <p:sp>
        <p:nvSpPr>
          <p:cNvPr id="1237" name="Google Shape;1237;g3494445287d_0_544"/>
          <p:cNvSpPr/>
          <p:nvPr/>
        </p:nvSpPr>
        <p:spPr>
          <a:xfrm>
            <a:off x="5497153" y="258522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8" name="Google Shape;1238;g3494445287d_0_544"/>
          <p:cNvSpPr/>
          <p:nvPr/>
        </p:nvSpPr>
        <p:spPr>
          <a:xfrm>
            <a:off x="3198197" y="6109815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9" name="Google Shape;1239;g3494445287d_0_544"/>
          <p:cNvSpPr/>
          <p:nvPr/>
        </p:nvSpPr>
        <p:spPr>
          <a:xfrm>
            <a:off x="4828751" y="9433747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0" name="Google Shape;1240;g3494445287d_0_544"/>
          <p:cNvSpPr/>
          <p:nvPr/>
        </p:nvSpPr>
        <p:spPr>
          <a:xfrm>
            <a:off x="17876278" y="9433866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1" name="Google Shape;1241;g3494445287d_0_544"/>
          <p:cNvSpPr/>
          <p:nvPr/>
        </p:nvSpPr>
        <p:spPr>
          <a:xfrm>
            <a:off x="20314248" y="6105333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2" name="Google Shape;1242;g3494445287d_0_544"/>
          <p:cNvSpPr/>
          <p:nvPr/>
        </p:nvSpPr>
        <p:spPr>
          <a:xfrm>
            <a:off x="4283765" y="2558516"/>
            <a:ext cx="3198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Suggestions reviewed</a:t>
            </a:r>
            <a:endParaRPr/>
          </a:p>
        </p:txBody>
      </p:sp>
      <p:sp>
        <p:nvSpPr>
          <p:cNvPr id="1243" name="Google Shape;1243;g3494445287d_0_544"/>
          <p:cNvSpPr/>
          <p:nvPr/>
        </p:nvSpPr>
        <p:spPr>
          <a:xfrm>
            <a:off x="19509368" y="6152315"/>
            <a:ext cx="266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Collections</a:t>
            </a:r>
            <a:endParaRPr/>
          </a:p>
        </p:txBody>
      </p:sp>
      <p:sp>
        <p:nvSpPr>
          <p:cNvPr id="1244" name="Google Shape;1244;g3494445287d_0_544"/>
          <p:cNvSpPr/>
          <p:nvPr/>
        </p:nvSpPr>
        <p:spPr>
          <a:xfrm>
            <a:off x="2973388" y="9549860"/>
            <a:ext cx="335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 editors</a:t>
            </a:r>
            <a:endParaRPr/>
          </a:p>
        </p:txBody>
      </p:sp>
      <p:sp>
        <p:nvSpPr>
          <p:cNvPr id="1245" name="Google Shape;1245;g3494445287d_0_544"/>
          <p:cNvSpPr/>
          <p:nvPr/>
        </p:nvSpPr>
        <p:spPr>
          <a:xfrm>
            <a:off x="2474843" y="6029158"/>
            <a:ext cx="246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Countries</a:t>
            </a:r>
            <a:endParaRPr/>
          </a:p>
        </p:txBody>
      </p:sp>
      <p:sp>
        <p:nvSpPr>
          <p:cNvPr id="1246" name="Google Shape;1246;g3494445287d_0_544"/>
          <p:cNvSpPr/>
          <p:nvPr/>
        </p:nvSpPr>
        <p:spPr>
          <a:xfrm>
            <a:off x="17709318" y="9650296"/>
            <a:ext cx="3388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Digitized specimens</a:t>
            </a:r>
            <a:endParaRPr/>
          </a:p>
        </p:txBody>
      </p:sp>
      <p:sp>
        <p:nvSpPr>
          <p:cNvPr id="1247" name="Google Shape;1247;g3494445287d_0_544"/>
          <p:cNvSpPr txBox="1"/>
          <p:nvPr/>
        </p:nvSpPr>
        <p:spPr>
          <a:xfrm>
            <a:off x="3763387" y="10195269"/>
            <a:ext cx="2568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68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8" name="Google Shape;1248;g3494445287d_0_544"/>
          <p:cNvSpPr txBox="1"/>
          <p:nvPr/>
        </p:nvSpPr>
        <p:spPr>
          <a:xfrm>
            <a:off x="19509368" y="6818244"/>
            <a:ext cx="3021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10,158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9" name="Google Shape;1249;g3494445287d_0_544"/>
          <p:cNvSpPr txBox="1"/>
          <p:nvPr/>
        </p:nvSpPr>
        <p:spPr>
          <a:xfrm>
            <a:off x="17674108" y="10785882"/>
            <a:ext cx="3850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248,566,791</a:t>
            </a:r>
            <a:endParaRPr dirty="0"/>
          </a:p>
        </p:txBody>
      </p:sp>
      <p:sp>
        <p:nvSpPr>
          <p:cNvPr id="1250" name="Google Shape;1250;g3494445287d_0_544"/>
          <p:cNvSpPr txBox="1"/>
          <p:nvPr/>
        </p:nvSpPr>
        <p:spPr>
          <a:xfrm>
            <a:off x="5379751" y="3633538"/>
            <a:ext cx="208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2,766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51" name="Google Shape;1251;g3494445287d_0_544"/>
          <p:cNvSpPr txBox="1"/>
          <p:nvPr/>
        </p:nvSpPr>
        <p:spPr>
          <a:xfrm>
            <a:off x="2096797" y="6640436"/>
            <a:ext cx="2841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125</a:t>
            </a:r>
            <a:endParaRPr dirty="0"/>
          </a:p>
        </p:txBody>
      </p:sp>
      <p:sp>
        <p:nvSpPr>
          <p:cNvPr id="1252" name="Google Shape;1252;g3494445287d_0_544"/>
          <p:cNvSpPr/>
          <p:nvPr/>
        </p:nvSpPr>
        <p:spPr>
          <a:xfrm>
            <a:off x="19140440" y="6304685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3" name="Google Shape;1253;g3494445287d_0_544"/>
          <p:cNvSpPr/>
          <p:nvPr/>
        </p:nvSpPr>
        <p:spPr>
          <a:xfrm>
            <a:off x="5106771" y="622928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4" name="Google Shape;1254;g3494445287d_0_544"/>
          <p:cNvSpPr/>
          <p:nvPr/>
        </p:nvSpPr>
        <p:spPr>
          <a:xfrm>
            <a:off x="17388889" y="268943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5" name="Google Shape;1255;g3494445287d_0_544"/>
          <p:cNvSpPr/>
          <p:nvPr/>
        </p:nvSpPr>
        <p:spPr>
          <a:xfrm>
            <a:off x="16875969" y="2619857"/>
            <a:ext cx="300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Institutions</a:t>
            </a:r>
            <a:endParaRPr/>
          </a:p>
        </p:txBody>
      </p:sp>
      <p:sp>
        <p:nvSpPr>
          <p:cNvPr id="1256" name="Google Shape;1256;g3494445287d_0_544"/>
          <p:cNvSpPr txBox="1"/>
          <p:nvPr/>
        </p:nvSpPr>
        <p:spPr>
          <a:xfrm>
            <a:off x="15903623" y="3277009"/>
            <a:ext cx="3317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8,787	</a:t>
            </a:r>
            <a:endParaRPr dirty="0"/>
          </a:p>
        </p:txBody>
      </p:sp>
      <p:sp>
        <p:nvSpPr>
          <p:cNvPr id="1257" name="Google Shape;1257;g3494445287d_0_544"/>
          <p:cNvSpPr/>
          <p:nvPr/>
        </p:nvSpPr>
        <p:spPr>
          <a:xfrm>
            <a:off x="16476578" y="2771821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8" name="Google Shape;1258;g3494445287d_0_544"/>
          <p:cNvSpPr/>
          <p:nvPr/>
        </p:nvSpPr>
        <p:spPr>
          <a:xfrm>
            <a:off x="17299199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9" name="Google Shape;1259;g3494445287d_0_544"/>
          <p:cNvSpPr/>
          <p:nvPr/>
        </p:nvSpPr>
        <p:spPr>
          <a:xfrm>
            <a:off x="6530256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0" name="Google Shape;1260;g3494445287d_0_544"/>
          <p:cNvSpPr/>
          <p:nvPr/>
        </p:nvSpPr>
        <p:spPr>
          <a:xfrm>
            <a:off x="7638844" y="275284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1" name="Google Shape;1261;g3494445287d_0_544"/>
          <p:cNvSpPr txBox="1"/>
          <p:nvPr/>
        </p:nvSpPr>
        <p:spPr>
          <a:xfrm>
            <a:off x="12209065" y="12277725"/>
            <a:ext cx="1006356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"/>
              <a:buNone/>
            </a:pPr>
            <a:r>
              <a:rPr lang="en-GB" sz="2800" b="0" i="0" u="sng" dirty="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scientific-collections.gbif.org</a:t>
            </a:r>
            <a:endParaRPr sz="2800" b="0" i="0" u="sng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2" name="Google Shape;1262;g3494445287d_0_544"/>
          <p:cNvSpPr txBox="1"/>
          <p:nvPr/>
        </p:nvSpPr>
        <p:spPr>
          <a:xfrm>
            <a:off x="706438" y="12251067"/>
            <a:ext cx="172449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 Medium"/>
              <a:buNone/>
            </a:pPr>
            <a:r>
              <a:rPr lang="en-GB" sz="2800" b="0" i="0" dirty="0" err="1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GRSciColl</a:t>
            </a:r>
            <a:r>
              <a:rPr lang="en-GB" sz="2800" b="0" i="0" dirty="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 by the numbers | 25 August 2025</a:t>
            </a:r>
            <a:endParaRPr sz="2800" b="0" i="0" dirty="0">
              <a:solidFill>
                <a:schemeClr val="accent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63" name="Google Shape;1263;g3494445287d_0_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5476" y="7397750"/>
            <a:ext cx="8333047" cy="41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3494445287d_0_544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7522" y="5044995"/>
            <a:ext cx="3908956" cy="274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DA6D6-F207-A144-A5B9-6D16C46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569CD63-2DBD-2A78-634D-93D7353CB44E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A47E3C-8543-C9A9-3BC2-1DF8CFBF00EE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DC9AC2-9B90-F9D3-2E46-737E48A4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 update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B9C5F6D-EBB2-66BA-9807-58FE1757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4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FCB3E-AA9E-48E5-A716-766ACE38520F}"/>
              </a:ext>
            </a:extLst>
          </p:cNvPr>
          <p:cNvSpPr txBox="1"/>
          <p:nvPr/>
        </p:nvSpPr>
        <p:spPr>
          <a:xfrm>
            <a:off x="18334694" y="4373543"/>
            <a:ext cx="3752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national Participants and regions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E1EFA-51BD-71D3-0B96-E5247ACE9718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Scientific journal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1D4A4-705D-DC91-9A94-368921D661CA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35F59-BEC1-BB88-3DDC-6EB144A190EF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AD0E6-779E-D97E-8D61-3788CCBA3CA4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56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4E65D-5707-5CA1-670E-C8F8E7B03588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5EBD2-908B-4979-7FBD-C9542D70D06E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D259D-D667-086B-DA11-B5D09773E6E9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6A092-54D1-C003-791A-9DAF67E92B8A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8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7D3ACE-6ED5-6C47-E0F0-7D5117D94FCD}"/>
              </a:ext>
            </a:extLst>
          </p:cNvPr>
          <p:cNvSpPr txBox="1"/>
          <p:nvPr/>
        </p:nvSpPr>
        <p:spPr>
          <a:xfrm>
            <a:off x="18334694" y="3642413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13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" name="Picture 4" descr="A graphic design of a plant and a shell&#10;&#10;AI-generated content may be incorrect.">
            <a:extLst>
              <a:ext uri="{FF2B5EF4-FFF2-40B4-BE49-F238E27FC236}">
                <a16:creationId xmlns:a16="http://schemas.microsoft.com/office/drawing/2014/main" id="{A26A16AF-C4CA-1F75-7953-A5E8249D85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27" y="3913112"/>
            <a:ext cx="3036546" cy="3203389"/>
          </a:xfrm>
          <a:prstGeom prst="rect">
            <a:avLst/>
          </a:prstGeom>
        </p:spPr>
      </p:pic>
      <p:pic>
        <p:nvPicPr>
          <p:cNvPr id="6" name="Picture 5" descr="A graphic design of an octopus fish and flowers&#10;&#10;AI-generated content may be incorrect.">
            <a:extLst>
              <a:ext uri="{FF2B5EF4-FFF2-40B4-BE49-F238E27FC236}">
                <a16:creationId xmlns:a16="http://schemas.microsoft.com/office/drawing/2014/main" id="{EF45E5C8-93CF-7BAB-7411-340D02DA48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868" y="2624238"/>
            <a:ext cx="3535231" cy="2703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16745D-EB1F-B885-7855-34E8488F6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199" y="8600385"/>
            <a:ext cx="3390900" cy="3492500"/>
          </a:xfrm>
          <a:prstGeom prst="rect">
            <a:avLst/>
          </a:prstGeom>
        </p:spPr>
      </p:pic>
      <p:pic>
        <p:nvPicPr>
          <p:cNvPr id="27" name="Picture 26" descr="An animal and flower in a circle&#10;&#10;AI-generated content may be incorrect.">
            <a:extLst>
              <a:ext uri="{FF2B5EF4-FFF2-40B4-BE49-F238E27FC236}">
                <a16:creationId xmlns:a16="http://schemas.microsoft.com/office/drawing/2014/main" id="{9640305F-5C88-EB5A-B629-E55BC2EA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1204" y="7682446"/>
            <a:ext cx="3390830" cy="34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1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360B3-7F79-6485-9E6D-198793CF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E974F46-52C2-CFED-4D04-0136C4C83E33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8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gbif.org/metabarcoding</a:t>
            </a:r>
            <a:r>
              <a:rPr lang="en-GB" sz="2800" dirty="0">
                <a:solidFill>
                  <a:schemeClr val="accent3"/>
                </a:solidFill>
              </a:rPr>
              <a:t> </a:t>
            </a:r>
            <a:endParaRPr lang="en-DK" sz="280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11783-E103-2717-70C6-975764C0DCCE}"/>
              </a:ext>
            </a:extLst>
          </p:cNvPr>
          <p:cNvSpPr txBox="1"/>
          <p:nvPr/>
        </p:nvSpPr>
        <p:spPr>
          <a:xfrm>
            <a:off x="3114674" y="10104910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Datasets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768D0-AFBA-2A05-789B-06EAADDE6041}"/>
              </a:ext>
            </a:extLst>
          </p:cNvPr>
          <p:cNvSpPr txBox="1"/>
          <p:nvPr/>
        </p:nvSpPr>
        <p:spPr>
          <a:xfrm>
            <a:off x="3742065" y="8875926"/>
            <a:ext cx="249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47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44A5F-E29F-3901-ABDE-0AFAF57CDE72}"/>
              </a:ext>
            </a:extLst>
          </p:cNvPr>
          <p:cNvSpPr txBox="1"/>
          <p:nvPr/>
        </p:nvSpPr>
        <p:spPr>
          <a:xfrm>
            <a:off x="10323710" y="10104910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Records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5A053-2BA3-B783-374A-67B07223E44D}"/>
              </a:ext>
            </a:extLst>
          </p:cNvPr>
          <p:cNvSpPr txBox="1"/>
          <p:nvPr/>
        </p:nvSpPr>
        <p:spPr>
          <a:xfrm>
            <a:off x="8846117" y="8875926"/>
            <a:ext cx="670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44,024,062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04BB9-4C37-F303-F03B-F24C3C07D49B}"/>
              </a:ext>
            </a:extLst>
          </p:cNvPr>
          <p:cNvSpPr txBox="1"/>
          <p:nvPr/>
        </p:nvSpPr>
        <p:spPr>
          <a:xfrm>
            <a:off x="17514888" y="10104307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Installations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CD4C4-3952-EBA6-0375-3AAA533C44C0}"/>
              </a:ext>
            </a:extLst>
          </p:cNvPr>
          <p:cNvSpPr txBox="1"/>
          <p:nvPr/>
        </p:nvSpPr>
        <p:spPr>
          <a:xfrm>
            <a:off x="18160136" y="8875926"/>
            <a:ext cx="249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20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55FB7-21B4-83DC-05BC-7D6D6F01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357" y="4229100"/>
            <a:ext cx="5289592" cy="4269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5B0D8-C772-93D7-1518-17DE49BC4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367" y="4229100"/>
            <a:ext cx="5493565" cy="4269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CD82A-6486-58C5-DA02-BCE8A4A9D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5627" y="4993409"/>
            <a:ext cx="5869471" cy="2809448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6C45F93-64F4-AA29-2D7C-E9BD72EA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</p:spPr>
        <p:txBody>
          <a:bodyPr>
            <a:normAutofit/>
          </a:bodyPr>
          <a:lstStyle/>
          <a:p>
            <a:r>
              <a:rPr lang="en-GB" dirty="0"/>
              <a:t>Metabarcoding data programme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9253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687D2-3077-625A-BE9B-5A2832ED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 (1 July 2025)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3,511,110,544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13,615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273.0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>
                <a:solidFill>
                  <a:schemeClr val="accent1"/>
                </a:solidFill>
                <a:latin typeface="Bitter SemiBold" pitchFamily="2" charset="77"/>
              </a:rPr>
              <a:t>66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42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114,614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2,565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55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October 2025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254.0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171.6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72.1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1.5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1,787,956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5,369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October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4E5E5-3A60-D250-C2A1-8F7A388D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73"/>
          <a:stretch>
            <a:fillRect/>
          </a:stretch>
        </p:blipFill>
        <p:spPr>
          <a:xfrm>
            <a:off x="8160286" y="3609851"/>
            <a:ext cx="16309440" cy="7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94170" y="4023928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96986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039519-4C0B-874F-1BEA-80918B0DA4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744"/>
          <a:stretch>
            <a:fillRect/>
          </a:stretch>
        </p:blipFill>
        <p:spPr>
          <a:xfrm>
            <a:off x="8160286" y="3622773"/>
            <a:ext cx="16309440" cy="73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2025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52663"/>
              </p:ext>
            </p:extLst>
          </p:nvPr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2024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1,374,771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2,882,465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317,071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9.43 %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2.59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642,544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741,140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311,279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9.26 %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4.54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284,815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359,809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176,306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346,530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407,129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162,852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4.84 %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214,016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259,330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155,598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4.63 %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6.48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268,589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315,878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154,780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4.60 %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227,378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283,971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147,655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4.39 %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6.30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254,584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306,506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140,993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4.19 %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5.57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211,825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249,898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114,953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3.42 %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4.90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208,902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233.323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97,996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2.19 %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7,287,740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9,890,030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3,362,882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4.28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2025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78344791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458576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195,295,350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158,323,610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51,587,057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14,003,238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6 </a:t>
                      </a:r>
                      <a:endParaRPr lang="da-DK" sz="1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42,163,946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12,938,043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34,762,028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5,800,027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30,672,153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22,530,128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Norway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24,861,909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4,061,537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17,939,048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25,251,786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12,823,711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25,696,307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12,823,711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14,003,238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11,488,380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43,910,491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105,662,680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97,322,395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539,518,907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428,451,251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October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2025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93904748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50,615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63,485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35,135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41,921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20,946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29,712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17,247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21,247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15,734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21,641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12,023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14,704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10,405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13,502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8,471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8,558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6,795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6,510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99,342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Medium" panose="020B0309030403020204" pitchFamily="34" charset="0"/>
                          <a:ea typeface="Source Code Pro Medium" panose="020B0309030403020204" pitchFamily="34" charset="0"/>
                        </a:rPr>
                        <a:t>115,002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283,223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accent2"/>
                          </a:solidFill>
                          <a:latin typeface="Source Code Pro Medium" panose="020B0309030403020204" pitchFamily="34" charset="0"/>
                          <a:ea typeface="Source Code Pro Medium" panose="020B0309030403020204" pitchFamily="34" charset="0"/>
                        </a:rPr>
                        <a:t>347,717</a:t>
                      </a:r>
                      <a:endParaRPr lang="en-GB" sz="1800" b="0" i="0" noProof="0" dirty="0">
                        <a:solidFill>
                          <a:schemeClr val="accent2"/>
                        </a:solidFill>
                        <a:latin typeface="Source Code Pro Medium" panose="020B0309030403020204" pitchFamily="34" charset="0"/>
                        <a:ea typeface="Source Code Pro Medium" panose="020B0309030403020204" pitchFamily="34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98676390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172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 in 2025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October 2025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AB7F98B-99CD-00F9-A183-55A2D920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2"/>
                </a:solidFill>
              </a:rPr>
              <a:t>SOURCE: </a:t>
            </a:r>
            <a:r>
              <a:rPr lang="en-GB" sz="2000" dirty="0" err="1">
                <a:solidFill>
                  <a:schemeClr val="accent2"/>
                </a:solidFill>
              </a:rPr>
              <a:t>GBIF.org</a:t>
            </a:r>
            <a:r>
              <a:rPr lang="en-GB" sz="2000" dirty="0">
                <a:solidFill>
                  <a:schemeClr val="accent2"/>
                </a:solidFill>
              </a:rPr>
              <a:t> infrastructure. Downloads adjusted  to remove outlier users with &gt;500 downloads for Jan-Sept 2025</a:t>
            </a: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501888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29862</TotalTime>
  <Words>1058</Words>
  <Application>Microsoft Macintosh PowerPoint</Application>
  <PresentationFormat>Custom</PresentationFormat>
  <Paragraphs>419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Bitter SemiBold</vt:lpstr>
      <vt:lpstr>Rubik SemiBold</vt:lpstr>
      <vt:lpstr>Rubik</vt:lpstr>
      <vt:lpstr>Roboto Condensed Light</vt:lpstr>
      <vt:lpstr>Rubik Medium</vt:lpstr>
      <vt:lpstr>Bitter</vt:lpstr>
      <vt:lpstr>Source Code Pro Medium</vt:lpstr>
      <vt:lpstr>Arial</vt:lpstr>
      <vt:lpstr>Roboto</vt:lpstr>
      <vt:lpstr>Source Code Pro Bold</vt:lpstr>
      <vt:lpstr>Source Code Pro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2025</vt:lpstr>
      <vt:lpstr>Occurrences published by country: 2025</vt:lpstr>
      <vt:lpstr>Data download requests by country: 2025</vt:lpstr>
      <vt:lpstr>Peer-reviewed publications using GBIF-mediated data</vt:lpstr>
      <vt:lpstr>Data use in peer-reviewed journals: 2025</vt:lpstr>
      <vt:lpstr>PowerPoint Presentation</vt:lpstr>
      <vt:lpstr>Hosted portals update</vt:lpstr>
      <vt:lpstr>Metabarcoding data programme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subject/>
  <dc:creator>Javier Gamboa Martinez</dc:creator>
  <cp:keywords/>
  <dc:description/>
  <cp:lastModifiedBy>Javier Andres Gamboa Martinez</cp:lastModifiedBy>
  <cp:revision>214</cp:revision>
  <dcterms:created xsi:type="dcterms:W3CDTF">2023-04-27T10:02:36Z</dcterms:created>
  <dcterms:modified xsi:type="dcterms:W3CDTF">2025-10-14T12:33:39Z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